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1" r:id="rId2"/>
    <p:sldId id="326" r:id="rId3"/>
    <p:sldId id="341" r:id="rId4"/>
    <p:sldId id="357" r:id="rId5"/>
    <p:sldId id="363" r:id="rId6"/>
    <p:sldId id="364" r:id="rId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93" d="100"/>
          <a:sy n="93" d="100"/>
        </p:scale>
        <p:origin x="1166" y="82"/>
      </p:cViewPr>
      <p:guideLst>
        <p:guide orient="horz" pos="2160"/>
        <p:guide pos="2880"/>
      </p:guideLst>
    </p:cSldViewPr>
  </p:slideViewPr>
  <p:outlineViewPr>
    <p:cViewPr>
      <p:scale>
        <a:sx n="33" d="100"/>
        <a:sy n="33" d="100"/>
      </p:scale>
      <p:origin x="0" y="2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0B0B62-AE1D-43F9-A98C-78DD59446BE7}" type="datetimeFigureOut">
              <a:rPr lang="en-US" smtClean="0"/>
              <a:pPr/>
              <a:t>12/27/2023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F7A9309-C96E-4403-B1D2-6CBD80BBF534}" type="slidenum">
              <a:rPr lang="en-GB" smtClean="0"/>
              <a:pPr/>
              <a:t>‹#›</a:t>
            </a:fld>
            <a:endParaRPr lang="en-GB"/>
          </a:p>
        </p:txBody>
      </p:sp>
    </p:spTree>
    <p:extLst>
      <p:ext uri="{BB962C8B-B14F-4D97-AF65-F5344CB8AC3E}">
        <p14:creationId xmlns:p14="http://schemas.microsoft.com/office/powerpoint/2010/main" val="27301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7A9309-C96E-4403-B1D2-6CBD80BBF534}" type="slidenum">
              <a:rPr lang="en-GB" smtClean="0"/>
              <a:pPr/>
              <a:t>3</a:t>
            </a:fld>
            <a:endParaRPr lang="en-GB"/>
          </a:p>
        </p:txBody>
      </p:sp>
    </p:spTree>
    <p:extLst>
      <p:ext uri="{BB962C8B-B14F-4D97-AF65-F5344CB8AC3E}">
        <p14:creationId xmlns:p14="http://schemas.microsoft.com/office/powerpoint/2010/main" val="306983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7A9309-C96E-4403-B1D2-6CBD80BBF534}" type="slidenum">
              <a:rPr lang="en-GB" smtClean="0"/>
              <a:pPr/>
              <a:t>4</a:t>
            </a:fld>
            <a:endParaRPr lang="en-GB"/>
          </a:p>
        </p:txBody>
      </p:sp>
    </p:spTree>
    <p:extLst>
      <p:ext uri="{BB962C8B-B14F-4D97-AF65-F5344CB8AC3E}">
        <p14:creationId xmlns:p14="http://schemas.microsoft.com/office/powerpoint/2010/main" val="144721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7A9309-C96E-4403-B1D2-6CBD80BBF534}" type="slidenum">
              <a:rPr lang="en-GB" smtClean="0"/>
              <a:pPr/>
              <a:t>5</a:t>
            </a:fld>
            <a:endParaRPr lang="en-GB"/>
          </a:p>
        </p:txBody>
      </p:sp>
    </p:spTree>
    <p:extLst>
      <p:ext uri="{BB962C8B-B14F-4D97-AF65-F5344CB8AC3E}">
        <p14:creationId xmlns:p14="http://schemas.microsoft.com/office/powerpoint/2010/main" val="292491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7A9309-C96E-4403-B1D2-6CBD80BBF534}" type="slidenum">
              <a:rPr lang="en-GB" smtClean="0"/>
              <a:pPr/>
              <a:t>6</a:t>
            </a:fld>
            <a:endParaRPr lang="en-GB"/>
          </a:p>
        </p:txBody>
      </p:sp>
    </p:spTree>
    <p:extLst>
      <p:ext uri="{BB962C8B-B14F-4D97-AF65-F5344CB8AC3E}">
        <p14:creationId xmlns:p14="http://schemas.microsoft.com/office/powerpoint/2010/main" val="333426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E10A5-0F5F-4440-9776-C979AD502535}" type="datetimeFigureOut">
              <a:rPr lang="en-US" smtClean="0"/>
              <a:pPr/>
              <a:t>12/27/2023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B55AD-961A-452B-906A-84B206A526E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E10A5-0F5F-4440-9776-C979AD502535}" type="datetimeFigureOut">
              <a:rPr lang="en-US" smtClean="0"/>
              <a:pPr/>
              <a:t>12/27/2023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B55AD-961A-452B-906A-84B206A526E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4"/>
          <p:cNvSpPr txBox="1"/>
          <p:nvPr/>
        </p:nvSpPr>
        <p:spPr>
          <a:xfrm>
            <a:off x="500034" y="2071678"/>
            <a:ext cx="8320438" cy="3508653"/>
          </a:xfrm>
          <a:prstGeom prst="rect">
            <a:avLst/>
          </a:prstGeom>
        </p:spPr>
        <p:txBody>
          <a:bodyPr vert="horz" wrap="square" lIns="0" tIns="0" rIns="0" bIns="0" rtlCol="0">
            <a:spAutoFit/>
          </a:bodyPr>
          <a:lstStyle/>
          <a:p>
            <a:pPr lvl="0"/>
            <a:r>
              <a:rPr lang="en-GB" sz="4800" b="1" dirty="0">
                <a:solidFill>
                  <a:schemeClr val="tx2">
                    <a:lumMod val="75000"/>
                  </a:schemeClr>
                </a:solidFill>
                <a:latin typeface="Century Gothic" panose="020B0502020202020204" pitchFamily="34" charset="0"/>
              </a:rPr>
              <a:t>Home remedies in Shakespeare’s time</a:t>
            </a:r>
          </a:p>
          <a:p>
            <a:r>
              <a:rPr lang="en-GB" sz="2400" dirty="0">
                <a:solidFill>
                  <a:srgbClr val="C00000"/>
                </a:solidFill>
                <a:latin typeface="Century Gothic" panose="020B0502020202020204" pitchFamily="34" charset="0"/>
                <a:ea typeface="Tahoma" pitchFamily="34" charset="0"/>
                <a:cs typeface="Tahoma" pitchFamily="34" charset="0"/>
              </a:rPr>
              <a:t>Store cupboard ingredients for common illnesses</a:t>
            </a:r>
            <a:endParaRPr lang="en-GB" sz="2400" b="1" dirty="0">
              <a:solidFill>
                <a:srgbClr val="C00000"/>
              </a:solidFill>
              <a:latin typeface="Century Gothic" panose="020B0502020202020204" pitchFamily="34" charset="0"/>
            </a:endParaRPr>
          </a:p>
          <a:p>
            <a:pPr lvl="0"/>
            <a:endParaRPr lang="en-GB" sz="4800" b="1" dirty="0">
              <a:solidFill>
                <a:schemeClr val="tx2">
                  <a:lumMod val="75000"/>
                </a:schemeClr>
              </a:solidFill>
              <a:latin typeface="Century Gothic" panose="020B0502020202020204" pitchFamily="34" charset="0"/>
            </a:endParaRPr>
          </a:p>
          <a:p>
            <a:pPr lvl="0"/>
            <a:endParaRPr lang="en-GB" sz="6000" b="1" dirty="0">
              <a:solidFill>
                <a:schemeClr val="tx2"/>
              </a:solidFill>
              <a:latin typeface="Century Gothic" panose="020B0502020202020204" pitchFamily="34" charset="0"/>
            </a:endParaRPr>
          </a:p>
        </p:txBody>
      </p:sp>
      <p:cxnSp>
        <p:nvCxnSpPr>
          <p:cNvPr id="8" name="Straight Connector 7"/>
          <p:cNvCxnSpPr/>
          <p:nvPr/>
        </p:nvCxnSpPr>
        <p:spPr>
          <a:xfrm>
            <a:off x="500034" y="1857364"/>
            <a:ext cx="307183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0034" y="4219500"/>
            <a:ext cx="3071834"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Banner.png"/>
          <p:cNvPicPr>
            <a:picLocks noChangeAspect="1"/>
          </p:cNvPicPr>
          <p:nvPr/>
        </p:nvPicPr>
        <p:blipFill rotWithShape="1">
          <a:blip r:embed="rId2" cstate="print">
            <a:extLst>
              <a:ext uri="{28A0092B-C50C-407E-A947-70E740481C1C}">
                <a14:useLocalDpi xmlns:a14="http://schemas.microsoft.com/office/drawing/2010/main" val="0"/>
              </a:ext>
            </a:extLst>
          </a:blip>
          <a:srcRect l="2" r="-511"/>
          <a:stretch/>
        </p:blipFill>
        <p:spPr>
          <a:xfrm>
            <a:off x="7358082" y="6093"/>
            <a:ext cx="1685700" cy="18037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0" y="101396"/>
            <a:ext cx="2014209" cy="1023348"/>
          </a:xfrm>
          <a:prstGeom prst="rect">
            <a:avLst/>
          </a:prstGeom>
        </p:spPr>
      </p:pic>
      <p:sp>
        <p:nvSpPr>
          <p:cNvPr id="13" name="object 73"/>
          <p:cNvSpPr/>
          <p:nvPr/>
        </p:nvSpPr>
        <p:spPr>
          <a:xfrm>
            <a:off x="0" y="-16553"/>
            <a:ext cx="9141112" cy="117950"/>
          </a:xfrm>
          <a:custGeom>
            <a:avLst/>
            <a:gdLst/>
            <a:ahLst/>
            <a:cxnLst/>
            <a:rect l="l" t="t" r="r" b="b"/>
            <a:pathLst>
              <a:path w="20097750" h="209550">
                <a:moveTo>
                  <a:pt x="0" y="209417"/>
                </a:moveTo>
                <a:lnTo>
                  <a:pt x="20097178" y="209417"/>
                </a:lnTo>
                <a:lnTo>
                  <a:pt x="20097178" y="0"/>
                </a:lnTo>
                <a:lnTo>
                  <a:pt x="0" y="0"/>
                </a:lnTo>
                <a:lnTo>
                  <a:pt x="0" y="209417"/>
                </a:lnTo>
                <a:close/>
              </a:path>
            </a:pathLst>
          </a:custGeom>
          <a:solidFill>
            <a:srgbClr val="106095"/>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Home help</a:t>
            </a:r>
          </a:p>
        </p:txBody>
      </p:sp>
      <p:sp>
        <p:nvSpPr>
          <p:cNvPr id="11" name="Content Placeholder 10"/>
          <p:cNvSpPr>
            <a:spLocks noGrp="1"/>
          </p:cNvSpPr>
          <p:nvPr>
            <p:ph idx="1"/>
          </p:nvPr>
        </p:nvSpPr>
        <p:spPr>
          <a:xfrm>
            <a:off x="457200" y="1677303"/>
            <a:ext cx="8229600" cy="1987194"/>
          </a:xfrm>
        </p:spPr>
        <p:txBody>
          <a:bodyPr>
            <a:noAutofit/>
          </a:bodyPr>
          <a:lstStyle/>
          <a:p>
            <a:pPr marL="0" indent="0" algn="ctr">
              <a:buNone/>
            </a:pPr>
            <a:r>
              <a:rPr lang="en-GB" sz="2400" dirty="0"/>
              <a:t>If you were not from a rich family then it was likely that you wouldn’t have been able to afford to visit a ‘physician’ in the sixteenth or seventeenth century. You might have been taken to a charitable hospital if one was nearby but most likely you would have been looked after at home.</a:t>
            </a:r>
          </a:p>
        </p:txBody>
      </p:sp>
      <p:sp>
        <p:nvSpPr>
          <p:cNvPr id="4" name="object 58"/>
          <p:cNvSpPr/>
          <p:nvPr/>
        </p:nvSpPr>
        <p:spPr>
          <a:xfrm>
            <a:off x="0" y="0"/>
            <a:ext cx="9141112" cy="95303"/>
          </a:xfrm>
          <a:custGeom>
            <a:avLst/>
            <a:gdLst/>
            <a:ahLst/>
            <a:cxnLst/>
            <a:rect l="l" t="t" r="r" b="b"/>
            <a:pathLst>
              <a:path w="20097750" h="209550">
                <a:moveTo>
                  <a:pt x="0" y="209417"/>
                </a:moveTo>
                <a:lnTo>
                  <a:pt x="20097178" y="209417"/>
                </a:lnTo>
                <a:lnTo>
                  <a:pt x="20097178" y="0"/>
                </a:lnTo>
                <a:lnTo>
                  <a:pt x="0" y="0"/>
                </a:lnTo>
                <a:lnTo>
                  <a:pt x="0" y="209417"/>
                </a:lnTo>
                <a:close/>
              </a:path>
            </a:pathLst>
          </a:custGeom>
          <a:solidFill>
            <a:srgbClr val="CD1719"/>
          </a:solidFill>
        </p:spPr>
        <p:txBody>
          <a:bodyPr wrap="square" lIns="0" tIns="0" rIns="0" bIns="0" rtlCol="0"/>
          <a:lstStyle/>
          <a:p>
            <a:endParaRPr/>
          </a:p>
        </p:txBody>
      </p:sp>
      <p:grpSp>
        <p:nvGrpSpPr>
          <p:cNvPr id="7" name="Group 6"/>
          <p:cNvGrpSpPr/>
          <p:nvPr/>
        </p:nvGrpSpPr>
        <p:grpSpPr>
          <a:xfrm>
            <a:off x="179512" y="251143"/>
            <a:ext cx="8784976" cy="679889"/>
            <a:chOff x="179512" y="251143"/>
            <a:chExt cx="8784976" cy="679889"/>
          </a:xfrm>
        </p:grpSpPr>
        <p:pic>
          <p:nvPicPr>
            <p:cNvPr id="8" name="Picture 7" descr="Shakespeare-birthplace-trust-logo-CMYK.png"/>
            <p:cNvPicPr>
              <a:picLocks noChangeAspect="1"/>
            </p:cNvPicPr>
            <p:nvPr/>
          </p:nvPicPr>
          <p:blipFill>
            <a:blip r:embed="rId2" cstate="print"/>
            <a:stretch>
              <a:fillRect/>
            </a:stretch>
          </p:blipFill>
          <p:spPr>
            <a:xfrm>
              <a:off x="7735057" y="251143"/>
              <a:ext cx="1229431" cy="663893"/>
            </a:xfrm>
            <a:prstGeom prst="rect">
              <a:avLst/>
            </a:prstGeom>
          </p:spPr>
        </p:pic>
        <p:pic>
          <p:nvPicPr>
            <p:cNvPr id="9" name="Picture 8" descr="Shakespeare Week logo.jpg"/>
            <p:cNvPicPr>
              <a:picLocks noChangeAspect="1"/>
            </p:cNvPicPr>
            <p:nvPr/>
          </p:nvPicPr>
          <p:blipFill>
            <a:blip r:embed="rId3" cstate="print"/>
            <a:stretch>
              <a:fillRect/>
            </a:stretch>
          </p:blipFill>
          <p:spPr>
            <a:xfrm>
              <a:off x="179512" y="354968"/>
              <a:ext cx="1095185" cy="576064"/>
            </a:xfrm>
            <a:prstGeom prst="rect">
              <a:avLst/>
            </a:prstGeom>
          </p:spPr>
        </p:pic>
      </p:grpSp>
      <p:sp>
        <p:nvSpPr>
          <p:cNvPr id="3" name="TextBox 2"/>
          <p:cNvSpPr txBox="1"/>
          <p:nvPr/>
        </p:nvSpPr>
        <p:spPr>
          <a:xfrm>
            <a:off x="899592" y="4365104"/>
            <a:ext cx="7704856" cy="1938992"/>
          </a:xfrm>
          <a:prstGeom prst="rect">
            <a:avLst/>
          </a:prstGeom>
          <a:noFill/>
        </p:spPr>
        <p:txBody>
          <a:bodyPr wrap="square" rtlCol="0">
            <a:spAutoFit/>
          </a:bodyPr>
          <a:lstStyle/>
          <a:p>
            <a:pPr algn="ctr"/>
            <a:r>
              <a:rPr lang="en-GB" sz="2400" dirty="0"/>
              <a:t>It was expected that the woman of the household would know about using some herbs and plants to create remedies for common ailments such as sore throats or cuts and grazes. She would buy the ingredients from an apothecary or grow her own at home.</a:t>
            </a:r>
          </a:p>
        </p:txBody>
      </p:sp>
    </p:spTree>
    <p:extLst>
      <p:ext uri="{BB962C8B-B14F-4D97-AF65-F5344CB8AC3E}">
        <p14:creationId xmlns:p14="http://schemas.microsoft.com/office/powerpoint/2010/main" val="341248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Home remedies</a:t>
            </a:r>
          </a:p>
        </p:txBody>
      </p:sp>
      <p:sp>
        <p:nvSpPr>
          <p:cNvPr id="10" name="Content Placeholder 9"/>
          <p:cNvSpPr>
            <a:spLocks noGrp="1"/>
          </p:cNvSpPr>
          <p:nvPr>
            <p:ph idx="1"/>
          </p:nvPr>
        </p:nvSpPr>
        <p:spPr>
          <a:xfrm>
            <a:off x="323528" y="1404349"/>
            <a:ext cx="8568952" cy="1760019"/>
          </a:xfrm>
        </p:spPr>
        <p:txBody>
          <a:bodyPr>
            <a:noAutofit/>
          </a:bodyPr>
          <a:lstStyle/>
          <a:p>
            <a:pPr marL="0" indent="0">
              <a:buNone/>
            </a:pPr>
            <a:r>
              <a:rPr lang="en-GB" sz="2400" dirty="0"/>
              <a:t>A lot of herbs that we might use in our cooking today were used in home remedies in the past. See which ones you recognise.</a:t>
            </a:r>
          </a:p>
          <a:p>
            <a:pPr marL="0" indent="0">
              <a:buNone/>
            </a:pPr>
            <a:r>
              <a:rPr lang="en-GB" sz="2400" dirty="0"/>
              <a:t>REMEMBER, it’s not safe to pick or taste plants and herbs without the help of a grown-up.</a:t>
            </a:r>
          </a:p>
          <a:p>
            <a:pPr marL="0" indent="0">
              <a:buNone/>
            </a:pPr>
            <a:endParaRPr lang="en-GB" sz="2400" dirty="0"/>
          </a:p>
        </p:txBody>
      </p:sp>
      <p:sp>
        <p:nvSpPr>
          <p:cNvPr id="4" name="object 58"/>
          <p:cNvSpPr/>
          <p:nvPr/>
        </p:nvSpPr>
        <p:spPr>
          <a:xfrm>
            <a:off x="0" y="0"/>
            <a:ext cx="9141112" cy="95303"/>
          </a:xfrm>
          <a:custGeom>
            <a:avLst/>
            <a:gdLst/>
            <a:ahLst/>
            <a:cxnLst/>
            <a:rect l="l" t="t" r="r" b="b"/>
            <a:pathLst>
              <a:path w="20097750" h="209550">
                <a:moveTo>
                  <a:pt x="0" y="209417"/>
                </a:moveTo>
                <a:lnTo>
                  <a:pt x="20097178" y="209417"/>
                </a:lnTo>
                <a:lnTo>
                  <a:pt x="20097178" y="0"/>
                </a:lnTo>
                <a:lnTo>
                  <a:pt x="0" y="0"/>
                </a:lnTo>
                <a:lnTo>
                  <a:pt x="0" y="209417"/>
                </a:lnTo>
                <a:close/>
              </a:path>
            </a:pathLst>
          </a:custGeom>
          <a:solidFill>
            <a:srgbClr val="CD1719"/>
          </a:solidFill>
        </p:spPr>
        <p:txBody>
          <a:bodyPr wrap="square" lIns="0" tIns="0" rIns="0" bIns="0" rtlCol="0"/>
          <a:lstStyle/>
          <a:p>
            <a:endParaRPr/>
          </a:p>
        </p:txBody>
      </p:sp>
      <p:grpSp>
        <p:nvGrpSpPr>
          <p:cNvPr id="7" name="Group 6"/>
          <p:cNvGrpSpPr/>
          <p:nvPr/>
        </p:nvGrpSpPr>
        <p:grpSpPr>
          <a:xfrm>
            <a:off x="323528" y="274638"/>
            <a:ext cx="8774080" cy="648072"/>
            <a:chOff x="323528" y="274638"/>
            <a:chExt cx="8774080" cy="648072"/>
          </a:xfrm>
        </p:grpSpPr>
        <p:pic>
          <p:nvPicPr>
            <p:cNvPr id="8" name="Picture 7" descr="Shakespeare-birthplace-trust-logo-CMYK.png"/>
            <p:cNvPicPr>
              <a:picLocks noChangeAspect="1"/>
            </p:cNvPicPr>
            <p:nvPr/>
          </p:nvPicPr>
          <p:blipFill>
            <a:blip r:embed="rId3" cstate="print"/>
            <a:stretch>
              <a:fillRect/>
            </a:stretch>
          </p:blipFill>
          <p:spPr>
            <a:xfrm>
              <a:off x="7897475" y="274638"/>
              <a:ext cx="1200133" cy="648072"/>
            </a:xfrm>
            <a:prstGeom prst="rect">
              <a:avLst/>
            </a:prstGeom>
          </p:spPr>
        </p:pic>
        <p:pic>
          <p:nvPicPr>
            <p:cNvPr id="9" name="Picture 8" descr="Shakespeare Week logo.jpg"/>
            <p:cNvPicPr>
              <a:picLocks noChangeAspect="1"/>
            </p:cNvPicPr>
            <p:nvPr/>
          </p:nvPicPr>
          <p:blipFill>
            <a:blip r:embed="rId4" cstate="print"/>
            <a:stretch>
              <a:fillRect/>
            </a:stretch>
          </p:blipFill>
          <p:spPr>
            <a:xfrm>
              <a:off x="323528" y="342082"/>
              <a:ext cx="958287" cy="504056"/>
            </a:xfrm>
            <a:prstGeom prst="rect">
              <a:avLst/>
            </a:prstGeom>
          </p:spPr>
        </p:pic>
      </p:gr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6040100" y="3722579"/>
            <a:ext cx="1857375" cy="2165350"/>
          </a:xfrm>
          <a:prstGeom prst="rect">
            <a:avLst/>
          </a:prstGeom>
          <a:noFill/>
        </p:spPr>
      </p:pic>
      <p:sp>
        <p:nvSpPr>
          <p:cNvPr id="6" name="TextBox 5"/>
          <p:cNvSpPr txBox="1"/>
          <p:nvPr/>
        </p:nvSpPr>
        <p:spPr>
          <a:xfrm>
            <a:off x="683568" y="4005064"/>
            <a:ext cx="4176464" cy="2308324"/>
          </a:xfrm>
          <a:prstGeom prst="rect">
            <a:avLst/>
          </a:prstGeom>
          <a:noFill/>
        </p:spPr>
        <p:txBody>
          <a:bodyPr wrap="square" rtlCol="0">
            <a:spAutoFit/>
          </a:bodyPr>
          <a:lstStyle/>
          <a:p>
            <a:r>
              <a:rPr lang="en-GB" dirty="0" err="1"/>
              <a:t>Savory</a:t>
            </a:r>
            <a:r>
              <a:rPr lang="en-GB" dirty="0"/>
              <a:t>	</a:t>
            </a:r>
          </a:p>
          <a:p>
            <a:r>
              <a:rPr lang="en-GB" dirty="0"/>
              <a:t>The leaves and stem of this herb can be used to make medicine that helps with stomach problems and coughs. If you are stung or bitten by an insect, you can put this herb on your skin to make it feel better.</a:t>
            </a:r>
          </a:p>
          <a:p>
            <a:endParaRPr lang="en-GB" dirty="0"/>
          </a:p>
        </p:txBody>
      </p:sp>
    </p:spTree>
    <p:extLst>
      <p:ext uri="{BB962C8B-B14F-4D97-AF65-F5344CB8AC3E}">
        <p14:creationId xmlns:p14="http://schemas.microsoft.com/office/powerpoint/2010/main" val="5474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Home remedies</a:t>
            </a:r>
          </a:p>
        </p:txBody>
      </p:sp>
      <p:sp>
        <p:nvSpPr>
          <p:cNvPr id="4" name="object 58"/>
          <p:cNvSpPr/>
          <p:nvPr/>
        </p:nvSpPr>
        <p:spPr>
          <a:xfrm>
            <a:off x="0" y="0"/>
            <a:ext cx="9141112" cy="95303"/>
          </a:xfrm>
          <a:custGeom>
            <a:avLst/>
            <a:gdLst/>
            <a:ahLst/>
            <a:cxnLst/>
            <a:rect l="l" t="t" r="r" b="b"/>
            <a:pathLst>
              <a:path w="20097750" h="209550">
                <a:moveTo>
                  <a:pt x="0" y="209417"/>
                </a:moveTo>
                <a:lnTo>
                  <a:pt x="20097178" y="209417"/>
                </a:lnTo>
                <a:lnTo>
                  <a:pt x="20097178" y="0"/>
                </a:lnTo>
                <a:lnTo>
                  <a:pt x="0" y="0"/>
                </a:lnTo>
                <a:lnTo>
                  <a:pt x="0" y="209417"/>
                </a:lnTo>
                <a:close/>
              </a:path>
            </a:pathLst>
          </a:custGeom>
          <a:solidFill>
            <a:srgbClr val="CD1719"/>
          </a:solidFill>
        </p:spPr>
        <p:txBody>
          <a:bodyPr wrap="square" lIns="0" tIns="0" rIns="0" bIns="0" rtlCol="0"/>
          <a:lstStyle/>
          <a:p>
            <a:endParaRPr/>
          </a:p>
        </p:txBody>
      </p:sp>
      <p:grpSp>
        <p:nvGrpSpPr>
          <p:cNvPr id="7" name="Group 6"/>
          <p:cNvGrpSpPr/>
          <p:nvPr/>
        </p:nvGrpSpPr>
        <p:grpSpPr>
          <a:xfrm>
            <a:off x="323528" y="274638"/>
            <a:ext cx="8774080" cy="648072"/>
            <a:chOff x="323528" y="274638"/>
            <a:chExt cx="8774080" cy="648072"/>
          </a:xfrm>
        </p:grpSpPr>
        <p:pic>
          <p:nvPicPr>
            <p:cNvPr id="8" name="Picture 7" descr="Shakespeare-birthplace-trust-logo-CMYK.png"/>
            <p:cNvPicPr>
              <a:picLocks noChangeAspect="1"/>
            </p:cNvPicPr>
            <p:nvPr/>
          </p:nvPicPr>
          <p:blipFill>
            <a:blip r:embed="rId3" cstate="print"/>
            <a:stretch>
              <a:fillRect/>
            </a:stretch>
          </p:blipFill>
          <p:spPr>
            <a:xfrm>
              <a:off x="7897475" y="274638"/>
              <a:ext cx="1200133" cy="648072"/>
            </a:xfrm>
            <a:prstGeom prst="rect">
              <a:avLst/>
            </a:prstGeom>
          </p:spPr>
        </p:pic>
        <p:pic>
          <p:nvPicPr>
            <p:cNvPr id="9" name="Picture 8" descr="Shakespeare Week logo.jpg"/>
            <p:cNvPicPr>
              <a:picLocks noChangeAspect="1"/>
            </p:cNvPicPr>
            <p:nvPr/>
          </p:nvPicPr>
          <p:blipFill>
            <a:blip r:embed="rId4" cstate="print"/>
            <a:stretch>
              <a:fillRect/>
            </a:stretch>
          </p:blipFill>
          <p:spPr>
            <a:xfrm>
              <a:off x="323528" y="342082"/>
              <a:ext cx="958287" cy="504056"/>
            </a:xfrm>
            <a:prstGeom prst="rect">
              <a:avLst/>
            </a:prstGeom>
          </p:spPr>
        </p:pic>
      </p:grpSp>
      <p:sp>
        <p:nvSpPr>
          <p:cNvPr id="6" name="TextBox 5"/>
          <p:cNvSpPr txBox="1"/>
          <p:nvPr/>
        </p:nvSpPr>
        <p:spPr>
          <a:xfrm>
            <a:off x="611560" y="1831588"/>
            <a:ext cx="4176464" cy="1754326"/>
          </a:xfrm>
          <a:prstGeom prst="rect">
            <a:avLst/>
          </a:prstGeom>
          <a:noFill/>
        </p:spPr>
        <p:txBody>
          <a:bodyPr wrap="square" rtlCol="0">
            <a:spAutoFit/>
          </a:bodyPr>
          <a:lstStyle/>
          <a:p>
            <a:r>
              <a:rPr lang="en-GB" b="1" dirty="0"/>
              <a:t>Comfrey</a:t>
            </a:r>
          </a:p>
          <a:p>
            <a:r>
              <a:rPr lang="en-GB" dirty="0"/>
              <a:t>In the past, this herb was called knit bone. It can be used to help mend broken bones and heal wounds.</a:t>
            </a:r>
          </a:p>
          <a:p>
            <a:r>
              <a:rPr lang="en-GB" dirty="0"/>
              <a:t>Nowadays people know that too much of this herb can be bad for your liver.</a:t>
            </a:r>
          </a:p>
        </p:txBody>
      </p:sp>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674336"/>
            <a:ext cx="1615440" cy="2068830"/>
          </a:xfrm>
          <a:prstGeom prst="rect">
            <a:avLst/>
          </a:prstGeom>
          <a:noFill/>
        </p:spPr>
      </p:pic>
      <p:sp>
        <p:nvSpPr>
          <p:cNvPr id="3" name="TextBox 2"/>
          <p:cNvSpPr txBox="1"/>
          <p:nvPr/>
        </p:nvSpPr>
        <p:spPr>
          <a:xfrm>
            <a:off x="611560" y="4941168"/>
            <a:ext cx="4608512" cy="1200329"/>
          </a:xfrm>
          <a:prstGeom prst="rect">
            <a:avLst/>
          </a:prstGeom>
          <a:noFill/>
        </p:spPr>
        <p:txBody>
          <a:bodyPr wrap="square" rtlCol="0">
            <a:spAutoFit/>
          </a:bodyPr>
          <a:lstStyle/>
          <a:p>
            <a:r>
              <a:rPr lang="en-GB" b="1" dirty="0"/>
              <a:t>Feverfew</a:t>
            </a:r>
            <a:r>
              <a:rPr lang="en-GB" dirty="0"/>
              <a:t>	</a:t>
            </a:r>
          </a:p>
          <a:p>
            <a:r>
              <a:rPr lang="en-GB" dirty="0"/>
              <a:t>The dried leaves of this herb can be used to make medicine. People take feverfew to help with fevers, high temperature and headaches.</a:t>
            </a:r>
          </a:p>
        </p:txBody>
      </p:sp>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149080"/>
            <a:ext cx="1641475" cy="2406015"/>
          </a:xfrm>
          <a:prstGeom prst="rect">
            <a:avLst/>
          </a:prstGeom>
          <a:noFill/>
        </p:spPr>
      </p:pic>
    </p:spTree>
    <p:extLst>
      <p:ext uri="{BB962C8B-B14F-4D97-AF65-F5344CB8AC3E}">
        <p14:creationId xmlns:p14="http://schemas.microsoft.com/office/powerpoint/2010/main" val="35943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Home remedies</a:t>
            </a:r>
          </a:p>
        </p:txBody>
      </p:sp>
      <p:sp>
        <p:nvSpPr>
          <p:cNvPr id="4" name="object 58"/>
          <p:cNvSpPr/>
          <p:nvPr/>
        </p:nvSpPr>
        <p:spPr>
          <a:xfrm>
            <a:off x="0" y="0"/>
            <a:ext cx="9141112" cy="95303"/>
          </a:xfrm>
          <a:custGeom>
            <a:avLst/>
            <a:gdLst/>
            <a:ahLst/>
            <a:cxnLst/>
            <a:rect l="l" t="t" r="r" b="b"/>
            <a:pathLst>
              <a:path w="20097750" h="209550">
                <a:moveTo>
                  <a:pt x="0" y="209417"/>
                </a:moveTo>
                <a:lnTo>
                  <a:pt x="20097178" y="209417"/>
                </a:lnTo>
                <a:lnTo>
                  <a:pt x="20097178" y="0"/>
                </a:lnTo>
                <a:lnTo>
                  <a:pt x="0" y="0"/>
                </a:lnTo>
                <a:lnTo>
                  <a:pt x="0" y="209417"/>
                </a:lnTo>
                <a:close/>
              </a:path>
            </a:pathLst>
          </a:custGeom>
          <a:solidFill>
            <a:srgbClr val="CD1719"/>
          </a:solidFill>
        </p:spPr>
        <p:txBody>
          <a:bodyPr wrap="square" lIns="0" tIns="0" rIns="0" bIns="0" rtlCol="0"/>
          <a:lstStyle/>
          <a:p>
            <a:endParaRPr/>
          </a:p>
        </p:txBody>
      </p:sp>
      <p:grpSp>
        <p:nvGrpSpPr>
          <p:cNvPr id="7" name="Group 6"/>
          <p:cNvGrpSpPr/>
          <p:nvPr/>
        </p:nvGrpSpPr>
        <p:grpSpPr>
          <a:xfrm>
            <a:off x="323528" y="274638"/>
            <a:ext cx="8774080" cy="648072"/>
            <a:chOff x="323528" y="274638"/>
            <a:chExt cx="8774080" cy="648072"/>
          </a:xfrm>
        </p:grpSpPr>
        <p:pic>
          <p:nvPicPr>
            <p:cNvPr id="8" name="Picture 7" descr="Shakespeare-birthplace-trust-logo-CMYK.png"/>
            <p:cNvPicPr>
              <a:picLocks noChangeAspect="1"/>
            </p:cNvPicPr>
            <p:nvPr/>
          </p:nvPicPr>
          <p:blipFill>
            <a:blip r:embed="rId3" cstate="print"/>
            <a:stretch>
              <a:fillRect/>
            </a:stretch>
          </p:blipFill>
          <p:spPr>
            <a:xfrm>
              <a:off x="7897475" y="274638"/>
              <a:ext cx="1200133" cy="648072"/>
            </a:xfrm>
            <a:prstGeom prst="rect">
              <a:avLst/>
            </a:prstGeom>
          </p:spPr>
        </p:pic>
        <p:pic>
          <p:nvPicPr>
            <p:cNvPr id="9" name="Picture 8" descr="Shakespeare Week logo.jpg"/>
            <p:cNvPicPr>
              <a:picLocks noChangeAspect="1"/>
            </p:cNvPicPr>
            <p:nvPr/>
          </p:nvPicPr>
          <p:blipFill>
            <a:blip r:embed="rId4" cstate="print"/>
            <a:stretch>
              <a:fillRect/>
            </a:stretch>
          </p:blipFill>
          <p:spPr>
            <a:xfrm>
              <a:off x="323528" y="342082"/>
              <a:ext cx="958287" cy="504056"/>
            </a:xfrm>
            <a:prstGeom prst="rect">
              <a:avLst/>
            </a:prstGeom>
          </p:spPr>
        </p:pic>
      </p:grpSp>
      <p:sp>
        <p:nvSpPr>
          <p:cNvPr id="6" name="TextBox 5"/>
          <p:cNvSpPr txBox="1"/>
          <p:nvPr/>
        </p:nvSpPr>
        <p:spPr>
          <a:xfrm>
            <a:off x="611560" y="1831588"/>
            <a:ext cx="4176464" cy="923330"/>
          </a:xfrm>
          <a:prstGeom prst="rect">
            <a:avLst/>
          </a:prstGeom>
          <a:noFill/>
        </p:spPr>
        <p:txBody>
          <a:bodyPr wrap="square" rtlCol="0">
            <a:spAutoFit/>
          </a:bodyPr>
          <a:lstStyle/>
          <a:p>
            <a:r>
              <a:rPr lang="en-GB" b="1" dirty="0"/>
              <a:t>Marigold</a:t>
            </a:r>
            <a:r>
              <a:rPr lang="en-GB" dirty="0"/>
              <a:t> </a:t>
            </a:r>
          </a:p>
          <a:p>
            <a:r>
              <a:rPr lang="en-GB" dirty="0"/>
              <a:t>The heads of these flowers can be used to heal wounds and cuts. </a:t>
            </a:r>
          </a:p>
        </p:txBody>
      </p:sp>
      <p:sp>
        <p:nvSpPr>
          <p:cNvPr id="3" name="TextBox 2"/>
          <p:cNvSpPr txBox="1"/>
          <p:nvPr/>
        </p:nvSpPr>
        <p:spPr>
          <a:xfrm>
            <a:off x="634333" y="4032487"/>
            <a:ext cx="4608512" cy="923330"/>
          </a:xfrm>
          <a:prstGeom prst="rect">
            <a:avLst/>
          </a:prstGeom>
          <a:noFill/>
        </p:spPr>
        <p:txBody>
          <a:bodyPr wrap="square" rtlCol="0">
            <a:spAutoFit/>
          </a:bodyPr>
          <a:lstStyle/>
          <a:p>
            <a:r>
              <a:rPr lang="en-GB" b="1" dirty="0"/>
              <a:t>Mint</a:t>
            </a:r>
          </a:p>
          <a:p>
            <a:r>
              <a:rPr lang="en-GB" dirty="0"/>
              <a:t>For thousands of years, mint has been used to help with upset stomachs and indigestion.</a:t>
            </a:r>
          </a:p>
        </p:txBody>
      </p: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6177" y="1420222"/>
            <a:ext cx="1793239" cy="2224802"/>
          </a:xfrm>
          <a:prstGeom prst="rect">
            <a:avLst/>
          </a:prstGeom>
          <a:noFill/>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6476177" y="4005064"/>
            <a:ext cx="1793240" cy="2364740"/>
          </a:xfrm>
          <a:prstGeom prst="rect">
            <a:avLst/>
          </a:prstGeom>
          <a:noFill/>
        </p:spPr>
      </p:pic>
    </p:spTree>
    <p:extLst>
      <p:ext uri="{BB962C8B-B14F-4D97-AF65-F5344CB8AC3E}">
        <p14:creationId xmlns:p14="http://schemas.microsoft.com/office/powerpoint/2010/main" val="28766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Home remedies</a:t>
            </a:r>
          </a:p>
        </p:txBody>
      </p:sp>
      <p:sp>
        <p:nvSpPr>
          <p:cNvPr id="4" name="object 58"/>
          <p:cNvSpPr/>
          <p:nvPr/>
        </p:nvSpPr>
        <p:spPr>
          <a:xfrm>
            <a:off x="0" y="0"/>
            <a:ext cx="9141112" cy="95303"/>
          </a:xfrm>
          <a:custGeom>
            <a:avLst/>
            <a:gdLst/>
            <a:ahLst/>
            <a:cxnLst/>
            <a:rect l="l" t="t" r="r" b="b"/>
            <a:pathLst>
              <a:path w="20097750" h="209550">
                <a:moveTo>
                  <a:pt x="0" y="209417"/>
                </a:moveTo>
                <a:lnTo>
                  <a:pt x="20097178" y="209417"/>
                </a:lnTo>
                <a:lnTo>
                  <a:pt x="20097178" y="0"/>
                </a:lnTo>
                <a:lnTo>
                  <a:pt x="0" y="0"/>
                </a:lnTo>
                <a:lnTo>
                  <a:pt x="0" y="209417"/>
                </a:lnTo>
                <a:close/>
              </a:path>
            </a:pathLst>
          </a:custGeom>
          <a:solidFill>
            <a:srgbClr val="CD1719"/>
          </a:solidFill>
        </p:spPr>
        <p:txBody>
          <a:bodyPr wrap="square" lIns="0" tIns="0" rIns="0" bIns="0" rtlCol="0"/>
          <a:lstStyle/>
          <a:p>
            <a:endParaRPr/>
          </a:p>
        </p:txBody>
      </p:sp>
      <p:grpSp>
        <p:nvGrpSpPr>
          <p:cNvPr id="7" name="Group 6"/>
          <p:cNvGrpSpPr/>
          <p:nvPr/>
        </p:nvGrpSpPr>
        <p:grpSpPr>
          <a:xfrm>
            <a:off x="323528" y="274638"/>
            <a:ext cx="8774080" cy="648072"/>
            <a:chOff x="323528" y="274638"/>
            <a:chExt cx="8774080" cy="648072"/>
          </a:xfrm>
        </p:grpSpPr>
        <p:pic>
          <p:nvPicPr>
            <p:cNvPr id="8" name="Picture 7" descr="Shakespeare-birthplace-trust-logo-CMYK.png"/>
            <p:cNvPicPr>
              <a:picLocks noChangeAspect="1"/>
            </p:cNvPicPr>
            <p:nvPr/>
          </p:nvPicPr>
          <p:blipFill>
            <a:blip r:embed="rId3" cstate="print"/>
            <a:stretch>
              <a:fillRect/>
            </a:stretch>
          </p:blipFill>
          <p:spPr>
            <a:xfrm>
              <a:off x="7897475" y="274638"/>
              <a:ext cx="1200133" cy="648072"/>
            </a:xfrm>
            <a:prstGeom prst="rect">
              <a:avLst/>
            </a:prstGeom>
          </p:spPr>
        </p:pic>
        <p:pic>
          <p:nvPicPr>
            <p:cNvPr id="9" name="Picture 8" descr="Shakespeare Week logo.jpg"/>
            <p:cNvPicPr>
              <a:picLocks noChangeAspect="1"/>
            </p:cNvPicPr>
            <p:nvPr/>
          </p:nvPicPr>
          <p:blipFill>
            <a:blip r:embed="rId4" cstate="print"/>
            <a:stretch>
              <a:fillRect/>
            </a:stretch>
          </p:blipFill>
          <p:spPr>
            <a:xfrm>
              <a:off x="323528" y="342082"/>
              <a:ext cx="958287" cy="504056"/>
            </a:xfrm>
            <a:prstGeom prst="rect">
              <a:avLst/>
            </a:prstGeom>
          </p:spPr>
        </p:pic>
      </p:grpSp>
      <p:sp>
        <p:nvSpPr>
          <p:cNvPr id="6" name="TextBox 5"/>
          <p:cNvSpPr txBox="1"/>
          <p:nvPr/>
        </p:nvSpPr>
        <p:spPr>
          <a:xfrm>
            <a:off x="611560" y="1831588"/>
            <a:ext cx="4176464" cy="1200329"/>
          </a:xfrm>
          <a:prstGeom prst="rect">
            <a:avLst/>
          </a:prstGeom>
          <a:noFill/>
        </p:spPr>
        <p:txBody>
          <a:bodyPr wrap="square" rtlCol="0">
            <a:spAutoFit/>
          </a:bodyPr>
          <a:lstStyle/>
          <a:p>
            <a:r>
              <a:rPr lang="en-GB" b="1" dirty="0"/>
              <a:t>Rosemary</a:t>
            </a:r>
          </a:p>
          <a:p>
            <a:r>
              <a:rPr lang="en-GB" dirty="0"/>
              <a:t>For hundreds of years, Rosemary has been used to help with muscle pain. It can also be used to promote hair growth.</a:t>
            </a:r>
          </a:p>
        </p:txBody>
      </p:sp>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531216"/>
            <a:ext cx="1671233" cy="2016224"/>
          </a:xfrm>
          <a:prstGeom prst="rect">
            <a:avLst/>
          </a:prstGeom>
          <a:noFill/>
        </p:spPr>
      </p:pic>
      <p:sp>
        <p:nvSpPr>
          <p:cNvPr id="5" name="TextBox 4"/>
          <p:cNvSpPr txBox="1"/>
          <p:nvPr/>
        </p:nvSpPr>
        <p:spPr>
          <a:xfrm>
            <a:off x="605733" y="4437112"/>
            <a:ext cx="8280920" cy="2031325"/>
          </a:xfrm>
          <a:prstGeom prst="rect">
            <a:avLst/>
          </a:prstGeom>
          <a:noFill/>
        </p:spPr>
        <p:txBody>
          <a:bodyPr wrap="square" rtlCol="0">
            <a:spAutoFit/>
          </a:bodyPr>
          <a:lstStyle/>
          <a:p>
            <a:r>
              <a:rPr lang="en-GB" b="1" dirty="0"/>
              <a:t>Activity suggestion</a:t>
            </a:r>
          </a:p>
          <a:p>
            <a:r>
              <a:rPr lang="en-GB" dirty="0"/>
              <a:t>Work with a partner and take turns to tell each other about a pretend illness you have. Your partner should use their knowledge of herbs to write a prescription for you. </a:t>
            </a:r>
          </a:p>
          <a:p>
            <a:endParaRPr lang="en-GB" dirty="0"/>
          </a:p>
          <a:p>
            <a:endParaRPr lang="en-GB" dirty="0"/>
          </a:p>
          <a:p>
            <a:r>
              <a:rPr lang="en-GB" b="1" dirty="0"/>
              <a:t>REMEMBER</a:t>
            </a:r>
            <a:r>
              <a:rPr lang="en-GB" dirty="0"/>
              <a:t> – you should never pick or taste herbs or plants without checking with a grown up first. </a:t>
            </a:r>
          </a:p>
        </p:txBody>
      </p:sp>
    </p:spTree>
    <p:extLst>
      <p:ext uri="{BB962C8B-B14F-4D97-AF65-F5344CB8AC3E}">
        <p14:creationId xmlns:p14="http://schemas.microsoft.com/office/powerpoint/2010/main" val="103049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6909</TotalTime>
  <Words>405</Words>
  <Application>Microsoft Office PowerPoint</Application>
  <PresentationFormat>On-screen Show (4:3)</PresentationFormat>
  <Paragraphs>33</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Office Theme</vt:lpstr>
      <vt:lpstr>PowerPoint Presentation</vt:lpstr>
      <vt:lpstr>Home help</vt:lpstr>
      <vt:lpstr>Home remedies</vt:lpstr>
      <vt:lpstr>Home remedies</vt:lpstr>
      <vt:lpstr>Home remedies</vt:lpstr>
      <vt:lpstr>Home remedies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dwright</dc:creator>
  <cp:lastModifiedBy>Sally Gray</cp:lastModifiedBy>
  <cp:revision>150</cp:revision>
  <cp:lastPrinted>2018-11-26T13:13:27Z</cp:lastPrinted>
  <dcterms:created xsi:type="dcterms:W3CDTF">2015-06-24T08:26:39Z</dcterms:created>
  <dcterms:modified xsi:type="dcterms:W3CDTF">2023-12-27T17:59:04Z</dcterms:modified>
  <cp:contentStatus/>
</cp:coreProperties>
</file>